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4">
  <p:sldMasterIdLst>
    <p:sldMasterId id="2147483677" r:id="rId1"/>
  </p:sldMasterIdLst>
  <p:notesMasterIdLst>
    <p:notesMasterId r:id="rId19"/>
  </p:notesMasterIdLst>
  <p:sldIdLst>
    <p:sldId id="310" r:id="rId2"/>
    <p:sldId id="257" r:id="rId3"/>
    <p:sldId id="333" r:id="rId4"/>
    <p:sldId id="334" r:id="rId5"/>
    <p:sldId id="331" r:id="rId6"/>
    <p:sldId id="336" r:id="rId7"/>
    <p:sldId id="337" r:id="rId8"/>
    <p:sldId id="338" r:id="rId9"/>
    <p:sldId id="339" r:id="rId10"/>
    <p:sldId id="344" r:id="rId11"/>
    <p:sldId id="340" r:id="rId12"/>
    <p:sldId id="341" r:id="rId13"/>
    <p:sldId id="342" r:id="rId14"/>
    <p:sldId id="343" r:id="rId15"/>
    <p:sldId id="335" r:id="rId16"/>
    <p:sldId id="319" r:id="rId17"/>
    <p:sldId id="309" r:id="rId18"/>
  </p:sldIdLst>
  <p:sldSz cx="12192000" cy="6858000"/>
  <p:notesSz cx="7102475" cy="10234613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4560" autoAdjust="0"/>
  </p:normalViewPr>
  <p:slideViewPr>
    <p:cSldViewPr snapToGrid="0">
      <p:cViewPr varScale="1">
        <p:scale>
          <a:sx n="63" d="100"/>
          <a:sy n="63" d="100"/>
        </p:scale>
        <p:origin x="10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0E829-E0A3-4F07-81E2-D3615CF53317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8190-E0CE-4DA8-8B29-8AF156EE08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21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62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8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959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400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316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681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273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723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389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280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561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C8190-E0CE-4DA8-8B29-8AF156EE087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9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9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5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29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5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38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9500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5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244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5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405E5-CF4E-4E4C-8EAD-DFFAA3682E63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CD1607-D1A9-423C-BCCB-22D748BA4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2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02925" y="3873974"/>
            <a:ext cx="90684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+mj-lt"/>
                <a:cs typeface="Arial" pitchFamily="34" charset="0"/>
              </a:rPr>
              <a:t>«Гидравлический расчет кольцевой сети системы водоснабжения»</a:t>
            </a:r>
            <a:endParaRPr lang="ru-RU" sz="2800" b="1" dirty="0">
              <a:latin typeface="+mj-lt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323884" y="353962"/>
            <a:ext cx="3978438" cy="19513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263364" y="2465797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9356" y="1707517"/>
            <a:ext cx="9727817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Цель гидравлического расчета.</a:t>
            </a:r>
            <a:endParaRPr lang="ru-RU" sz="2800" dirty="0">
              <a:cs typeface="Arial" pitchFamily="34" charset="0"/>
            </a:endParaRPr>
          </a:p>
          <a:p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Расчетные случаи гидравлического расчета.</a:t>
            </a:r>
          </a:p>
          <a:p>
            <a:pPr marL="285750" indent="-285750">
              <a:buFont typeface="Arial" pitchFamily="34" charset="0"/>
              <a:buChar char="•"/>
            </a:pPr>
            <a:endParaRPr lang="kk-KZ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kk-KZ" sz="2800" dirty="0" smtClean="0">
                <a:cs typeface="Arial" pitchFamily="34" charset="0"/>
              </a:rPr>
              <a:t>Порядок выполнения гидравлического расчета</a:t>
            </a:r>
            <a:r>
              <a:rPr lang="ru-RU" sz="2800" dirty="0" smtClean="0">
                <a:cs typeface="Arial" pitchFamily="34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 smtClean="0">
                <a:cs typeface="Arial" pitchFamily="34" charset="0"/>
              </a:rPr>
              <a:t>Методы гидравлического расчета кольцевой сети.</a:t>
            </a:r>
            <a:endParaRPr lang="kk-KZ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kk-KZ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800" dirty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8402" y="36957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Рассматриваемые вопросы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4082" y="1128945"/>
            <a:ext cx="1003491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нахождении </a:t>
            </a:r>
            <a:r>
              <a:rPr lang="ru-RU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экономически </a:t>
            </a:r>
            <a:r>
              <a:rPr lang="ru-RU" sz="2400" dirty="0" err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наивыгоднейших</a:t>
            </a:r>
            <a:r>
              <a:rPr lang="ru-RU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диаметров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магистральных трубопроводов, достаточных для пропуска необходимого количества воды ко всем потребителям с требуемым напором и необходимой степенью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надежности</a:t>
            </a:r>
            <a:r>
              <a:rPr lang="ru-RU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определении </a:t>
            </a:r>
            <a:r>
              <a:rPr lang="ru-RU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потерь напора на участках сети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которые нужны для установления высотного положения регулирующей ёмкости и требуемого напора насосов второго подъёма.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Цель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499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8402" y="267056"/>
            <a:ext cx="869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Расчетные случаи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158764"/>
              </p:ext>
            </p:extLst>
          </p:nvPr>
        </p:nvGraphicFramePr>
        <p:xfrm>
          <a:off x="837721" y="913387"/>
          <a:ext cx="10759919" cy="594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1707359"/>
                <a:gridCol w="524256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категория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максимальное хозяйственно-производственное водопотребление из сети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определяют диаметры труб участков сети и высоту водонапорной башни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тушение расчетного количества пожаров при максимальном хозяйственно- производственном потреблении 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проверяют возможность пропуска расчетных расходов на наружное </a:t>
                      </a:r>
                    </a:p>
                    <a:p>
                      <a:r>
                        <a:rPr lang="ru-RU" dirty="0" smtClean="0"/>
                        <a:t>пожаротушение при допустимых скоростях движения воды по трубам, а также  определяют расчетный напор противопожарных насосов.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максимальный транзит воды в башню, который происходит в час минимального водопотребления из сети в период работы насосной станции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определяют  величину свободных напоров в узловых точках сети, а также проверяют диаметры труб на участках сети, прилегающих к башне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 сети только из водонапорной башни в часы, когда насосная станция не работает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проверяют достаточность  высоты водонапорной башни для обеспечения бесперебойности водоснабжения при остановке работы насосной станции.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0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2516" y="822977"/>
            <a:ext cx="976168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Трассировка магистральных сетей; разбивка сети на расчетные участки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.</a:t>
            </a:r>
            <a:endParaRPr lang="ru-RU" sz="2800" dirty="0">
              <a:solidFill>
                <a:srgbClr val="00B0F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" y="176646"/>
            <a:ext cx="1045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Подготовка сети к  гидравлическому расчету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0995" t="31250" r="28799" b="10834"/>
          <a:stretch/>
        </p:blipFill>
        <p:spPr>
          <a:xfrm>
            <a:off x="1493520" y="1904999"/>
            <a:ext cx="8412480" cy="454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2516" y="782206"/>
            <a:ext cx="97616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B0F0"/>
                </a:solidFill>
                <a:cs typeface="Arial" pitchFamily="34" charset="0"/>
              </a:rPr>
              <a:t>Определение 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удельных, путевых, узловых </a:t>
            </a:r>
            <a:r>
              <a:rPr lang="ru-RU" sz="2800" dirty="0" smtClean="0">
                <a:solidFill>
                  <a:srgbClr val="00B0F0"/>
                </a:solidFill>
                <a:cs typeface="Arial" pitchFamily="34" charset="0"/>
              </a:rPr>
              <a:t>расходов.</a:t>
            </a:r>
            <a:endParaRPr lang="ru-RU" sz="2800" dirty="0">
              <a:solidFill>
                <a:srgbClr val="00B0F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2800" dirty="0">
              <a:solidFill>
                <a:srgbClr val="00B0F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6317"/>
            <a:ext cx="1133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Подготовка к гидравлическому расчету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3339" t="35006" r="32664" b="15000"/>
          <a:stretch/>
        </p:blipFill>
        <p:spPr>
          <a:xfrm>
            <a:off x="982516" y="1570162"/>
            <a:ext cx="8900161" cy="463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7756" y="822977"/>
            <a:ext cx="97616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B0F0"/>
                </a:solidFill>
                <a:cs typeface="Arial" pitchFamily="34" charset="0"/>
              </a:rPr>
              <a:t>Составление 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схемы начального 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потокораспределения</a:t>
            </a:r>
            <a:r>
              <a:rPr lang="ru-RU" sz="2800" dirty="0">
                <a:solidFill>
                  <a:srgbClr val="00B0F0"/>
                </a:solidFill>
                <a:cs typeface="Arial" pitchFamily="34" charset="0"/>
              </a:rPr>
              <a:t>  для расчетных случаев</a:t>
            </a:r>
            <a:r>
              <a:rPr lang="ru-RU" sz="2800" dirty="0" smtClean="0">
                <a:solidFill>
                  <a:srgbClr val="00B0F0"/>
                </a:solidFill>
                <a:cs typeface="Arial" pitchFamily="34" charset="0"/>
              </a:rPr>
              <a:t>. </a:t>
            </a: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" y="176646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Подготовка к гидравлическому расчету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0718" t="41041" r="32513" b="16335"/>
          <a:stretch/>
        </p:blipFill>
        <p:spPr>
          <a:xfrm>
            <a:off x="1567466" y="1930973"/>
            <a:ext cx="9191974" cy="470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7756" y="822977"/>
            <a:ext cx="976168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00B0F0"/>
                </a:solidFill>
                <a:cs typeface="Arial" pitchFamily="34" charset="0"/>
              </a:rPr>
              <a:t>Законы Кирхгофа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ru-RU" sz="2800" dirty="0">
              <a:solidFill>
                <a:srgbClr val="00B0F0"/>
              </a:solidFill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/>
              <a:t>Сумма линейных расходов, приходящих к любому узлу, равна сумме линейных расходов, уходящих от этого узла, плюс узловой расход, т. е.  </a:t>
            </a:r>
            <a:r>
              <a:rPr lang="ru-RU" altLang="ru-RU" sz="2800" b="1" dirty="0">
                <a:sym typeface="Symbol" panose="05050102010706020507" pitchFamily="18" charset="2"/>
              </a:rPr>
              <a:t></a:t>
            </a:r>
            <a:r>
              <a:rPr lang="ru-RU" altLang="ru-RU" sz="2800" b="1" dirty="0"/>
              <a:t>q = 0.	</a:t>
            </a:r>
            <a:endParaRPr lang="ru-RU" altLang="ru-RU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ru-RU" sz="2800" dirty="0" smtClean="0">
              <a:solidFill>
                <a:srgbClr val="00B0F0"/>
              </a:solidFill>
              <a:cs typeface="Arial" pitchFamily="34" charset="0"/>
            </a:endParaRPr>
          </a:p>
          <a:p>
            <a:r>
              <a:rPr lang="ru-RU" sz="2800" dirty="0" smtClean="0">
                <a:cs typeface="Arial" pitchFamily="34" charset="0"/>
              </a:rPr>
              <a:t>2.</a:t>
            </a:r>
            <a:r>
              <a:rPr lang="ru-RU" altLang="ru-RU" sz="2800" dirty="0"/>
              <a:t> В каждом замкнутом контуре сети (кольце) сумма </a:t>
            </a:r>
            <a:endParaRPr lang="ru-RU" altLang="ru-RU" sz="2800" dirty="0" smtClean="0"/>
          </a:p>
          <a:p>
            <a:r>
              <a:rPr lang="ru-RU" altLang="ru-RU" sz="2800" dirty="0" smtClean="0"/>
              <a:t>    потерь </a:t>
            </a:r>
            <a:r>
              <a:rPr lang="ru-RU" altLang="ru-RU" sz="2800" dirty="0"/>
              <a:t>напора на участках, где движение воды </a:t>
            </a:r>
            <a:endParaRPr lang="ru-RU" altLang="ru-RU" sz="2800" dirty="0" smtClean="0"/>
          </a:p>
          <a:p>
            <a:r>
              <a:rPr lang="ru-RU" altLang="ru-RU" sz="2800" dirty="0" smtClean="0"/>
              <a:t>    совершается </a:t>
            </a:r>
            <a:r>
              <a:rPr lang="ru-RU" altLang="ru-RU" sz="2800" dirty="0"/>
              <a:t>по часовой стрелке (+), равна </a:t>
            </a:r>
            <a:r>
              <a:rPr lang="ru-RU" altLang="ru-RU" sz="2800" dirty="0" smtClean="0"/>
              <a:t>сумме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 </a:t>
            </a:r>
            <a:r>
              <a:rPr lang="ru-RU" altLang="ru-RU" sz="2800" dirty="0"/>
              <a:t>потерь напора на участках, на которых вода </a:t>
            </a:r>
            <a:r>
              <a:rPr lang="ru-RU" altLang="ru-RU" sz="2800" dirty="0" smtClean="0"/>
              <a:t>движется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  </a:t>
            </a:r>
            <a:r>
              <a:rPr lang="ru-RU" altLang="ru-RU" sz="2800" dirty="0"/>
              <a:t>против часовой стрелки (—):  т.е. </a:t>
            </a:r>
            <a:r>
              <a:rPr lang="ru-RU" altLang="ru-RU" sz="2800" b="1" dirty="0">
                <a:sym typeface="Symbol" panose="05050102010706020507" pitchFamily="18" charset="2"/>
              </a:rPr>
              <a:t></a:t>
            </a:r>
            <a:r>
              <a:rPr lang="ru-RU" altLang="ru-RU" sz="2800" b="1" dirty="0"/>
              <a:t>ĥ =0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" y="176646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При выполнении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936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9560" y="730214"/>
            <a:ext cx="112014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altLang="ru-RU" sz="2400" dirty="0"/>
              <a:t>по предварительно намеченным расходам </a:t>
            </a:r>
            <a:r>
              <a:rPr lang="ru-RU" altLang="ru-RU" sz="2400" dirty="0" smtClean="0"/>
              <a:t>подбираются диаметры </a:t>
            </a:r>
            <a:r>
              <a:rPr lang="en-US" altLang="ru-RU" sz="2400" i="1" dirty="0"/>
              <a:t>D </a:t>
            </a:r>
            <a:r>
              <a:rPr lang="ru-RU" altLang="ru-RU" sz="2400" dirty="0"/>
              <a:t>в </a:t>
            </a:r>
            <a:r>
              <a:rPr lang="ru-RU" altLang="ru-RU" sz="2400" dirty="0" smtClean="0"/>
              <a:t>пределах </a:t>
            </a:r>
            <a:r>
              <a:rPr lang="ru-RU" altLang="ru-RU" sz="2400" dirty="0"/>
              <a:t>экономических скоростей </a:t>
            </a:r>
            <a:r>
              <a:rPr lang="en-US" altLang="ru-RU" sz="2400" i="1" dirty="0"/>
              <a:t>v</a:t>
            </a:r>
            <a:r>
              <a:rPr lang="ru-RU" altLang="ru-RU" sz="2400" i="1" baseline="-25000" dirty="0" smtClean="0"/>
              <a:t>эк </a:t>
            </a:r>
            <a:r>
              <a:rPr lang="ru-RU" altLang="ru-RU" sz="2400" dirty="0"/>
              <a:t>:для малых диаметров </a:t>
            </a:r>
            <a:r>
              <a:rPr lang="ru-RU" altLang="ru-RU" sz="2400" dirty="0" err="1"/>
              <a:t>Vэк</a:t>
            </a:r>
            <a:r>
              <a:rPr lang="ru-RU" altLang="ru-RU" sz="2400" dirty="0"/>
              <a:t> = 0,7-1 м/с; для средних и больших диаметров </a:t>
            </a:r>
            <a:r>
              <a:rPr lang="ru-RU" altLang="ru-RU" sz="2400" dirty="0" err="1"/>
              <a:t>Vэк</a:t>
            </a:r>
            <a:r>
              <a:rPr lang="ru-RU" altLang="ru-RU" sz="2400" dirty="0"/>
              <a:t> = 1-1,2 м/с</a:t>
            </a:r>
            <a:r>
              <a:rPr lang="ru-RU" altLang="ru-RU" sz="2400" dirty="0" smtClean="0"/>
              <a:t>.</a:t>
            </a:r>
          </a:p>
          <a:p>
            <a:r>
              <a:rPr lang="ru-RU" altLang="ru-RU" dirty="0" smtClean="0"/>
              <a:t>        (</a:t>
            </a:r>
            <a:r>
              <a:rPr lang="ru-RU" altLang="ru-RU" dirty="0"/>
              <a:t>при подборе диаметров труб необходимо использовать нижние границы </a:t>
            </a:r>
            <a:r>
              <a:rPr lang="ru-RU" altLang="ru-RU" dirty="0" err="1" smtClean="0"/>
              <a:t>Vэк</a:t>
            </a:r>
            <a:r>
              <a:rPr lang="ru-RU" altLang="ru-RU" dirty="0" smtClean="0"/>
              <a:t> для возможности </a:t>
            </a:r>
          </a:p>
          <a:p>
            <a:r>
              <a:rPr lang="ru-RU" altLang="ru-RU" dirty="0" smtClean="0"/>
              <a:t>         пропуска пожарного расхода).</a:t>
            </a:r>
          </a:p>
          <a:p>
            <a:endParaRPr lang="ru-RU" altLang="ru-RU" dirty="0" smtClean="0"/>
          </a:p>
          <a:p>
            <a:r>
              <a:rPr lang="ru-RU" sz="2400" dirty="0" smtClean="0">
                <a:cs typeface="Arial" pitchFamily="34" charset="0"/>
              </a:rPr>
              <a:t>		</a:t>
            </a:r>
            <a:r>
              <a:rPr lang="ru-RU" sz="2400" dirty="0" smtClean="0">
                <a:solidFill>
                  <a:srgbClr val="00B0F0"/>
                </a:solidFill>
                <a:cs typeface="Arial" pitchFamily="34" charset="0"/>
              </a:rPr>
              <a:t>При </a:t>
            </a:r>
            <a:r>
              <a:rPr lang="ru-RU" sz="2400" dirty="0">
                <a:solidFill>
                  <a:srgbClr val="00B0F0"/>
                </a:solidFill>
                <a:cs typeface="Arial" pitchFamily="34" charset="0"/>
              </a:rPr>
              <a:t>выборе диаметров </a:t>
            </a:r>
            <a:r>
              <a:rPr lang="ru-RU" sz="2400" dirty="0" smtClean="0">
                <a:solidFill>
                  <a:srgbClr val="00B0F0"/>
                </a:solidFill>
                <a:cs typeface="Arial" pitchFamily="34" charset="0"/>
              </a:rPr>
              <a:t>необходимо также  </a:t>
            </a:r>
            <a:r>
              <a:rPr lang="ru-RU" sz="2400" dirty="0">
                <a:solidFill>
                  <a:srgbClr val="00B0F0"/>
                </a:solidFill>
                <a:cs typeface="Arial" pitchFamily="34" charset="0"/>
              </a:rPr>
              <a:t>соблюдать следующие правила: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cs typeface="Arial" pitchFamily="34" charset="0"/>
              </a:rPr>
              <a:t> диаметры трубопроводов в одно кольце должны отличаться не более, чем на два сортамента;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 smtClean="0">
                <a:cs typeface="Arial" pitchFamily="34" charset="0"/>
              </a:rPr>
              <a:t>диаметры </a:t>
            </a:r>
            <a:r>
              <a:rPr lang="ru-RU" sz="2400" dirty="0">
                <a:cs typeface="Arial" pitchFamily="34" charset="0"/>
              </a:rPr>
              <a:t>перемычек следует принимать на 1-2 сортамента меньше соединяемых ими магистралей;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 smtClean="0">
                <a:cs typeface="Arial" pitchFamily="34" charset="0"/>
              </a:rPr>
              <a:t>диаметры </a:t>
            </a:r>
            <a:r>
              <a:rPr lang="ru-RU" sz="2400" dirty="0">
                <a:cs typeface="Arial" pitchFamily="34" charset="0"/>
              </a:rPr>
              <a:t>магистральных линий должны уменьшаться плавно по направлению основных потоков воды;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 smtClean="0">
                <a:cs typeface="Arial" pitchFamily="34" charset="0"/>
              </a:rPr>
              <a:t>минимальный </a:t>
            </a:r>
            <a:r>
              <a:rPr lang="ru-RU" sz="2400" dirty="0">
                <a:cs typeface="Arial" pitchFamily="34" charset="0"/>
              </a:rPr>
              <a:t>диаметр труб водопровода, объединенного с противопожарным, принимается 100 мм.</a:t>
            </a:r>
          </a:p>
          <a:p>
            <a:pPr marL="514350" indent="-514350">
              <a:buFont typeface="+mj-lt"/>
              <a:buAutoNum type="arabicPeriod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19" y="83883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Порядок выполнения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629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19" y="83883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Порядок выполнения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5563" t="24920" r="31494" b="28958"/>
          <a:stretch/>
        </p:blipFill>
        <p:spPr>
          <a:xfrm>
            <a:off x="159942" y="770502"/>
            <a:ext cx="11682079" cy="5721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59370" t="21042" r="5374" b="32500"/>
          <a:stretch/>
        </p:blipFill>
        <p:spPr>
          <a:xfrm>
            <a:off x="9571414" y="770502"/>
            <a:ext cx="2270607" cy="3461606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1254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2758" y="646331"/>
            <a:ext cx="10493204" cy="93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 startAt="2"/>
            </a:pPr>
            <a:r>
              <a:rPr lang="ru-RU" altLang="ru-RU" sz="2800" dirty="0" smtClean="0"/>
              <a:t>определяются </a:t>
            </a:r>
            <a:r>
              <a:rPr lang="ru-RU" altLang="ru-RU" sz="2800" dirty="0"/>
              <a:t>потери напора </a:t>
            </a:r>
            <a:r>
              <a:rPr lang="en-US" altLang="ru-RU" sz="2800" i="1" dirty="0"/>
              <a:t>hi </a:t>
            </a:r>
            <a:r>
              <a:rPr lang="ru-RU" altLang="ru-RU" sz="2800" dirty="0"/>
              <a:t>и невязки расходов в</a:t>
            </a:r>
            <a:br>
              <a:rPr lang="ru-RU" altLang="ru-RU" sz="2800" dirty="0"/>
            </a:br>
            <a:r>
              <a:rPr lang="ru-RU" altLang="ru-RU" sz="2800" dirty="0"/>
              <a:t>кольцах </a:t>
            </a:r>
            <a:r>
              <a:rPr lang="ru-RU" altLang="ru-RU" sz="2800" dirty="0">
                <a:sym typeface="Symbol" panose="05050102010706020507" pitchFamily="18" charset="2"/>
              </a:rPr>
              <a:t></a:t>
            </a:r>
            <a:r>
              <a:rPr lang="ru-RU" altLang="ru-RU" sz="2800" dirty="0"/>
              <a:t>q</a:t>
            </a:r>
            <a:r>
              <a:rPr lang="ru-RU" altLang="ru-RU" sz="2800" dirty="0" smtClean="0"/>
              <a:t>;</a:t>
            </a: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280" y="0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Порядок выполнения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27752"/>
              </p:ext>
            </p:extLst>
          </p:nvPr>
        </p:nvGraphicFramePr>
        <p:xfrm>
          <a:off x="1028382" y="1580345"/>
          <a:ext cx="6073458" cy="5099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898"/>
                <a:gridCol w="651698"/>
                <a:gridCol w="756136"/>
                <a:gridCol w="756136"/>
                <a:gridCol w="756136"/>
                <a:gridCol w="756136"/>
                <a:gridCol w="882159"/>
                <a:gridCol w="882159"/>
              </a:tblGrid>
              <a:tr h="69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коль-</a:t>
                      </a:r>
                      <a:r>
                        <a:rPr lang="ru-RU" sz="1400" dirty="0" err="1">
                          <a:effectLst/>
                        </a:rPr>
                        <a:t>ца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</a:t>
                      </a:r>
                      <a:r>
                        <a:rPr lang="ru-RU" sz="1400" dirty="0" err="1">
                          <a:effectLst/>
                        </a:rPr>
                        <a:t>уч</a:t>
                      </a:r>
                      <a:r>
                        <a:rPr lang="ru-RU" sz="1400" dirty="0">
                          <a:effectLst/>
                        </a:rPr>
                        <a:t>-ка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длина </a:t>
                      </a:r>
                      <a:r>
                        <a:rPr lang="en-US" sz="1400" dirty="0">
                          <a:effectLst/>
                        </a:rPr>
                        <a:t>l</a:t>
                      </a:r>
                      <a:r>
                        <a:rPr lang="ru-RU" sz="1400" dirty="0">
                          <a:effectLst/>
                        </a:rPr>
                        <a:t>,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предварительное </a:t>
                      </a:r>
                      <a:r>
                        <a:rPr lang="ru-RU" sz="1400" dirty="0" err="1">
                          <a:effectLst/>
                        </a:rPr>
                        <a:t>потокораспределение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5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</a:t>
                      </a:r>
                      <a:r>
                        <a:rPr lang="ru-RU" sz="1400" dirty="0">
                          <a:effectLst/>
                        </a:rPr>
                        <a:t>, л/с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r>
                        <a:rPr lang="ru-RU" sz="1400">
                          <a:effectLst/>
                        </a:rPr>
                        <a:t>, мм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ru-RU" sz="1400">
                          <a:effectLst/>
                        </a:rPr>
                        <a:t>, м/с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</a:t>
                      </a:r>
                      <a:r>
                        <a:rPr lang="en-US" sz="1400" baseline="-25000">
                          <a:effectLst/>
                        </a:rPr>
                        <a:t>l</a:t>
                      </a:r>
                      <a:r>
                        <a:rPr lang="en-US" sz="1400">
                          <a:effectLst/>
                        </a:rPr>
                        <a:t> =  i</a:t>
                      </a:r>
                      <a:r>
                        <a:rPr lang="ru-RU" sz="140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400">
                          <a:effectLst/>
                        </a:rPr>
                        <a:t> l</a:t>
                      </a:r>
                      <a:endParaRPr lang="ru-RU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4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1-2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14,99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0,00883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+7,28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36,18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1,12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0,0108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+5,4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3-6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0,0103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-8,49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6-1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490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0,00534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+2,61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60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        q</a:t>
                      </a:r>
                      <a:r>
                        <a:rPr lang="ru-RU" sz="1400" baseline="-25000" dirty="0">
                          <a:effectLst/>
                        </a:rPr>
                        <a:t>ср</a:t>
                      </a:r>
                      <a:r>
                        <a:rPr lang="en-US" sz="1400" baseline="-25000" dirty="0">
                          <a:effectLst/>
                        </a:rPr>
                        <a:t>.</a:t>
                      </a:r>
                      <a:r>
                        <a:rPr lang="en-US" sz="1400" dirty="0">
                          <a:effectLst/>
                        </a:rPr>
                        <a:t> =42,79     </a:t>
                      </a:r>
                      <a:r>
                        <a:rPr lang="en-US" sz="1400" baseline="-25000" dirty="0">
                          <a:effectLst/>
                        </a:rPr>
                        <a:t>  </a:t>
                      </a:r>
                      <a:r>
                        <a:rPr lang="en-US" sz="1400" dirty="0">
                          <a:effectLst/>
                        </a:rPr>
                        <a:t>                                                    </a:t>
                      </a:r>
                      <a:r>
                        <a:rPr lang="ru-RU" sz="14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400" dirty="0">
                          <a:effectLst/>
                        </a:rPr>
                        <a:t>h=+1,58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        </a:t>
                      </a:r>
                      <a:r>
                        <a:rPr lang="en-US" sz="14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400" dirty="0">
                          <a:effectLst/>
                        </a:rPr>
                        <a:t> h = 23,78                                                         </a:t>
                      </a:r>
                      <a:r>
                        <a:rPr lang="ru-RU" sz="14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400" dirty="0">
                          <a:effectLst/>
                        </a:rPr>
                        <a:t>q= -1,42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791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</a:rPr>
                        <a:t>II</a:t>
                      </a:r>
                      <a:endParaRPr lang="ru-RU" sz="14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0,0103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+8,49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6-5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29,47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0,92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0,00743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-4,83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5-4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3,61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0,00477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-3,26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4-3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280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15,09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0,00883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+2,47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60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        q</a:t>
                      </a:r>
                      <a:r>
                        <a:rPr lang="ru-RU" sz="1400" baseline="-25000" dirty="0">
                          <a:effectLst/>
                        </a:rPr>
                        <a:t>ср</a:t>
                      </a:r>
                      <a:r>
                        <a:rPr lang="en-US" sz="1400" baseline="-25000" dirty="0">
                          <a:effectLst/>
                        </a:rPr>
                        <a:t>.</a:t>
                      </a:r>
                      <a:r>
                        <a:rPr lang="en-US" sz="1400" dirty="0">
                          <a:effectLst/>
                        </a:rPr>
                        <a:t> =14,54     </a:t>
                      </a:r>
                      <a:r>
                        <a:rPr lang="en-US" sz="1400" baseline="-25000" dirty="0">
                          <a:effectLst/>
                        </a:rPr>
                        <a:t>  </a:t>
                      </a:r>
                      <a:r>
                        <a:rPr lang="en-US" sz="1400" dirty="0">
                          <a:effectLst/>
                        </a:rPr>
                        <a:t>                                                  </a:t>
                      </a:r>
                      <a:r>
                        <a:rPr lang="ru-RU" sz="14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400" dirty="0">
                          <a:effectLst/>
                        </a:rPr>
                        <a:t>h=+2,87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        </a:t>
                      </a:r>
                      <a:r>
                        <a:rPr lang="en-US" sz="14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400" dirty="0">
                          <a:effectLst/>
                        </a:rPr>
                        <a:t> h = 19,05                                                      </a:t>
                      </a:r>
                      <a:r>
                        <a:rPr lang="ru-RU" sz="14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400" dirty="0">
                          <a:effectLst/>
                        </a:rPr>
                        <a:t>q= -1,095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87440" y="2228303"/>
            <a:ext cx="792480" cy="16578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87440" y="4114800"/>
            <a:ext cx="792480" cy="2438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0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7756" y="822977"/>
            <a:ext cx="10493204" cy="205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 startAt="3"/>
            </a:pPr>
            <a:r>
              <a:rPr lang="ru-RU" altLang="ru-RU" sz="2800" dirty="0" smtClean="0"/>
              <a:t>в </a:t>
            </a:r>
            <a:r>
              <a:rPr lang="ru-RU" altLang="ru-RU" sz="2800" dirty="0"/>
              <a:t>принятые ранее расходы на участках по кольцам вводятся полученные невязки </a:t>
            </a:r>
            <a:r>
              <a:rPr lang="ru-RU" altLang="ru-RU" sz="2800" dirty="0">
                <a:sym typeface="Symbol" panose="05050102010706020507" pitchFamily="18" charset="2"/>
              </a:rPr>
              <a:t></a:t>
            </a:r>
            <a:r>
              <a:rPr lang="ru-RU" altLang="ru-RU" sz="2800" dirty="0"/>
              <a:t>q определяются новые значения расходов </a:t>
            </a:r>
            <a:r>
              <a:rPr lang="en-US" altLang="ru-RU" sz="2800" i="1" dirty="0"/>
              <a:t>qi</a:t>
            </a:r>
            <a:r>
              <a:rPr lang="ru-RU" altLang="ru-RU" sz="2800" i="1" dirty="0"/>
              <a:t>, </a:t>
            </a:r>
            <a:r>
              <a:rPr lang="en-US" altLang="ru-RU" sz="2800" i="1" dirty="0"/>
              <a:t>hi</a:t>
            </a:r>
            <a:r>
              <a:rPr lang="ru-RU" altLang="ru-RU" sz="2800" i="1" dirty="0"/>
              <a:t>, </a:t>
            </a:r>
            <a:r>
              <a:rPr lang="ru-RU" altLang="ru-RU" sz="2800" dirty="0">
                <a:sym typeface="Symbol" panose="05050102010706020507" pitchFamily="18" charset="2"/>
              </a:rPr>
              <a:t></a:t>
            </a:r>
            <a:r>
              <a:rPr lang="ru-RU" altLang="ru-RU" sz="2800" dirty="0"/>
              <a:t>q и т. д.</a:t>
            </a:r>
          </a:p>
          <a:p>
            <a:pPr>
              <a:lnSpc>
                <a:spcPct val="80000"/>
              </a:lnSpc>
            </a:pPr>
            <a:endParaRPr lang="ru-RU" altLang="ru-RU" sz="2800" dirty="0"/>
          </a:p>
          <a:p>
            <a:pPr marL="285750" indent="-285750">
              <a:buFont typeface="Arial" pitchFamily="34" charset="0"/>
              <a:buChar char="•"/>
            </a:pPr>
            <a:endParaRPr lang="ru-RU" sz="2800" dirty="0" smtClean="0"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" y="176646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Порядок выполнения гидравлического 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888683"/>
              </p:ext>
            </p:extLst>
          </p:nvPr>
        </p:nvGraphicFramePr>
        <p:xfrm>
          <a:off x="830264" y="2118361"/>
          <a:ext cx="10233974" cy="4511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766"/>
                <a:gridCol w="600076"/>
                <a:gridCol w="696241"/>
                <a:gridCol w="696241"/>
                <a:gridCol w="696241"/>
                <a:gridCol w="696241"/>
                <a:gridCol w="812281"/>
                <a:gridCol w="812281"/>
                <a:gridCol w="696241"/>
                <a:gridCol w="812281"/>
                <a:gridCol w="812281"/>
                <a:gridCol w="696241"/>
                <a:gridCol w="812281"/>
                <a:gridCol w="812281"/>
              </a:tblGrid>
              <a:tr h="6151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коль-</a:t>
                      </a:r>
                      <a:r>
                        <a:rPr lang="ru-RU" sz="1200" dirty="0" err="1">
                          <a:effectLst/>
                        </a:rPr>
                        <a:t>ца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</a:t>
                      </a:r>
                      <a:r>
                        <a:rPr lang="ru-RU" sz="1200" dirty="0" err="1">
                          <a:effectLst/>
                        </a:rPr>
                        <a:t>уч</a:t>
                      </a:r>
                      <a:r>
                        <a:rPr lang="ru-RU" sz="1200" dirty="0">
                          <a:effectLst/>
                        </a:rPr>
                        <a:t>-ка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длина </a:t>
                      </a:r>
                      <a:r>
                        <a:rPr lang="en-US" sz="1200" dirty="0">
                          <a:effectLst/>
                        </a:rPr>
                        <a:t>l</a:t>
                      </a:r>
                      <a:r>
                        <a:rPr lang="ru-RU" sz="1200" dirty="0">
                          <a:effectLst/>
                        </a:rPr>
                        <a:t>, 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предварительное </a:t>
                      </a:r>
                      <a:r>
                        <a:rPr lang="ru-RU" sz="1200" dirty="0" err="1">
                          <a:effectLst/>
                        </a:rPr>
                        <a:t>потокораспределение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первое исправление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второе исправление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r>
                        <a:rPr lang="ru-RU" sz="1200">
                          <a:effectLst/>
                        </a:rPr>
                        <a:t>, л/с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</a:t>
                      </a:r>
                      <a:r>
                        <a:rPr lang="ru-RU" sz="1200" dirty="0">
                          <a:effectLst/>
                        </a:rPr>
                        <a:t>, мм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ru-RU" sz="1200">
                          <a:effectLst/>
                        </a:rPr>
                        <a:t>, м/с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en-US" sz="1200" baseline="-25000" dirty="0">
                          <a:effectLst/>
                        </a:rPr>
                        <a:t>l</a:t>
                      </a:r>
                      <a:r>
                        <a:rPr lang="en-US" sz="1200" dirty="0">
                          <a:effectLst/>
                        </a:rPr>
                        <a:t> = 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 dirty="0">
                          <a:effectLst/>
                        </a:rPr>
                        <a:t> l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q</a:t>
                      </a:r>
                      <a:r>
                        <a:rPr lang="ru-RU" sz="1200" baseline="-25000" dirty="0" err="1">
                          <a:effectLst/>
                        </a:rPr>
                        <a:t>исп</a:t>
                      </a:r>
                      <a:r>
                        <a:rPr lang="ru-RU" sz="1200" dirty="0">
                          <a:effectLst/>
                        </a:rPr>
                        <a:t>, л/с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i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en-US" sz="1200" baseline="-25000" dirty="0">
                          <a:effectLst/>
                        </a:rPr>
                        <a:t>l</a:t>
                      </a:r>
                      <a:r>
                        <a:rPr lang="en-US" sz="1200" dirty="0">
                          <a:effectLst/>
                        </a:rPr>
                        <a:t> = 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 dirty="0">
                          <a:effectLst/>
                        </a:rPr>
                        <a:t> l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r>
                        <a:rPr lang="ru-RU" sz="1200" baseline="-25000">
                          <a:effectLst/>
                        </a:rPr>
                        <a:t>исп</a:t>
                      </a:r>
                      <a:r>
                        <a:rPr lang="ru-RU" sz="1200">
                          <a:effectLst/>
                        </a:rPr>
                        <a:t>, л/с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r>
                        <a:rPr lang="en-US" sz="1200" baseline="-25000">
                          <a:effectLst/>
                        </a:rPr>
                        <a:t>l</a:t>
                      </a:r>
                      <a:r>
                        <a:rPr lang="en-US" sz="1200">
                          <a:effectLst/>
                        </a:rPr>
                        <a:t> =  i </a:t>
                      </a:r>
                      <a:r>
                        <a:rPr lang="ru-RU" sz="1200">
                          <a:effectLst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200">
                          <a:effectLst/>
                        </a:rPr>
                        <a:t> l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2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+14,99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0,00883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+7,28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+13,57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+13,24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0,00702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+36,18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+5,4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+34,76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0,00994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+4,97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+34,42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0,00904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+4,97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3-6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0,0103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-8,49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-10,325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-8,66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-10,269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0,0104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-8,58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110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1,13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0,00534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2,61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-111,42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-1,96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-111,76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0,00552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189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q</a:t>
                      </a:r>
                      <a:r>
                        <a:rPr lang="ru-RU" sz="1200" baseline="-25000">
                          <a:effectLst/>
                        </a:rPr>
                        <a:t>ср</a:t>
                      </a:r>
                      <a:r>
                        <a:rPr lang="en-US" sz="1200" baseline="-25000">
                          <a:effectLst/>
                        </a:rPr>
                        <a:t>.</a:t>
                      </a:r>
                      <a:r>
                        <a:rPr lang="en-US" sz="1200">
                          <a:effectLst/>
                        </a:rPr>
                        <a:t> =42,79     </a:t>
                      </a:r>
                      <a:r>
                        <a:rPr lang="en-US" sz="1200" baseline="-25000">
                          <a:effectLst/>
                        </a:rPr>
                        <a:t>  </a:t>
                      </a:r>
                      <a:r>
                        <a:rPr lang="en-US" sz="1200">
                          <a:effectLst/>
                        </a:rPr>
                        <a:t>  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h=+1,58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</a:t>
                      </a:r>
                      <a:r>
                        <a:rPr lang="en-US" sz="120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>
                          <a:effectLst/>
                        </a:rPr>
                        <a:t> h = 23,78       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q= -1,42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q</a:t>
                      </a:r>
                      <a:r>
                        <a:rPr lang="ru-RU" sz="1200" baseline="-25000" dirty="0">
                          <a:effectLst/>
                        </a:rPr>
                        <a:t>ср</a:t>
                      </a:r>
                      <a:r>
                        <a:rPr lang="en-US" sz="1200" baseline="-250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 =42,19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h=+0,34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 dirty="0">
                          <a:effectLst/>
                        </a:rPr>
                        <a:t> h = 21,58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q= - 0,33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</a:t>
                      </a:r>
                      <a:r>
                        <a:rPr lang="ru-RU" sz="1200" dirty="0">
                          <a:effectLst/>
                        </a:rPr>
                        <a:t>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</a:t>
                      </a:r>
                      <a:r>
                        <a:rPr lang="ru-RU" sz="1200" dirty="0">
                          <a:effectLst/>
                        </a:rPr>
                        <a:t> -0,52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047">
                <a:tc row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endParaRPr lang="ru-RU" sz="1200" b="1" i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</a:t>
                      </a:r>
                      <a:r>
                        <a:rPr lang="en-US" sz="1200" dirty="0" smtClean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0,0103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+8,49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10,325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+8,66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10,269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0,0104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+8,58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6-5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29,47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0,00743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-4,83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-5,14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-5,01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r>
                        <a:rPr lang="en-US" sz="1200" dirty="0" smtClean="0">
                          <a:effectLst/>
                        </a:rPr>
                        <a:t>3,61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0,43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0,00477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-3,26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0,0067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-4,59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4,751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0,0080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-5,48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4-3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+</a:t>
                      </a:r>
                      <a:r>
                        <a:rPr lang="en-US" sz="1200" dirty="0" smtClean="0">
                          <a:effectLst/>
                        </a:rPr>
                        <a:t>15,09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0,82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0,00883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+2,47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13,995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0,00777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+2,17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13,599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0,00727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+2,03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189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q</a:t>
                      </a:r>
                      <a:r>
                        <a:rPr lang="ru-RU" sz="1200" baseline="-25000">
                          <a:effectLst/>
                        </a:rPr>
                        <a:t>ср</a:t>
                      </a:r>
                      <a:r>
                        <a:rPr lang="en-US" sz="1200" baseline="-25000">
                          <a:effectLst/>
                        </a:rPr>
                        <a:t>.</a:t>
                      </a:r>
                      <a:r>
                        <a:rPr lang="en-US" sz="1200">
                          <a:effectLst/>
                        </a:rPr>
                        <a:t> =14,54     </a:t>
                      </a:r>
                      <a:r>
                        <a:rPr lang="en-US" sz="1200" baseline="-25000">
                          <a:effectLst/>
                        </a:rPr>
                        <a:t>  </a:t>
                      </a:r>
                      <a:r>
                        <a:rPr lang="en-US" sz="1200">
                          <a:effectLst/>
                        </a:rPr>
                        <a:t>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h=+2,87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                </a:t>
                      </a:r>
                      <a:r>
                        <a:rPr lang="en-US" sz="120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>
                          <a:effectLst/>
                        </a:rPr>
                        <a:t> h = 19,05                                                      </a:t>
                      </a:r>
                      <a:r>
                        <a:rPr lang="ru-RU" sz="120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>
                          <a:effectLst/>
                        </a:rPr>
                        <a:t>q= -1,095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q</a:t>
                      </a:r>
                      <a:r>
                        <a:rPr lang="ru-RU" sz="1200" baseline="-25000" dirty="0">
                          <a:effectLst/>
                        </a:rPr>
                        <a:t>ср</a:t>
                      </a:r>
                      <a:r>
                        <a:rPr lang="en-US" sz="1200" baseline="-250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 =14,81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h=+ 1,10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>
                          <a:effectLst/>
                          <a:sym typeface="Symbol" panose="05050102010706020507" pitchFamily="18" charset="2"/>
                        </a:rPr>
                        <a:t></a:t>
                      </a:r>
                      <a:r>
                        <a:rPr lang="en-US" sz="1200" dirty="0">
                          <a:effectLst/>
                        </a:rPr>
                        <a:t> h = 14,81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q= - 0,396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       </a:t>
                      </a:r>
                      <a:r>
                        <a:rPr lang="ru-RU" sz="1200" dirty="0">
                          <a:effectLst/>
                          <a:sym typeface="UniversalMath1 BT" panose="05050102010205020602" pitchFamily="18" charset="2"/>
                        </a:rPr>
                        <a:t></a:t>
                      </a:r>
                      <a:r>
                        <a:rPr lang="en-US" sz="1200" dirty="0">
                          <a:effectLst/>
                        </a:rPr>
                        <a:t>h</a:t>
                      </a:r>
                      <a:r>
                        <a:rPr lang="ru-RU" sz="1200" dirty="0">
                          <a:effectLst/>
                        </a:rPr>
                        <a:t>=+0,12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8160" marR="581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3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5836" y="929657"/>
            <a:ext cx="909112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altLang="ru-RU" sz="2800" dirty="0" smtClean="0">
                <a:solidFill>
                  <a:srgbClr val="00B0F0"/>
                </a:solidFill>
              </a:rPr>
              <a:t>Метод Лобачева-Кросса (метод итерации)</a:t>
            </a:r>
            <a:endParaRPr lang="ru-RU" sz="2800" dirty="0" smtClean="0">
              <a:solidFill>
                <a:srgbClr val="00B0F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" y="176646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Методы гидравлического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1560" y="1520588"/>
            <a:ext cx="9326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/>
              <a:t>последовательное введение </a:t>
            </a:r>
            <a:r>
              <a:rPr lang="ru-RU" altLang="ru-RU" sz="2400" dirty="0"/>
              <a:t>поправок к расходам на участках кольца, выраженным через </a:t>
            </a:r>
            <a:r>
              <a:rPr lang="ru-RU" altLang="ru-RU" sz="2400" b="1" dirty="0"/>
              <a:t>контурный расход </a:t>
            </a:r>
            <a:r>
              <a:rPr lang="el-GR" altLang="ru-RU" sz="2400" b="1" dirty="0">
                <a:cs typeface="Arial" panose="020B0604020202020204" pitchFamily="34" charset="0"/>
              </a:rPr>
              <a:t>Δ</a:t>
            </a:r>
            <a:r>
              <a:rPr lang="ru-RU" altLang="ru-RU" sz="2400" b="1" dirty="0"/>
              <a:t>q</a:t>
            </a:r>
            <a:r>
              <a:rPr lang="ru-RU" altLang="ru-RU" sz="2400" dirty="0"/>
              <a:t> в кольце, до тех пор, пока не будет  </a:t>
            </a:r>
            <a:r>
              <a:rPr lang="ru-RU" altLang="ru-RU" sz="2400" dirty="0" smtClean="0"/>
              <a:t>выполняться  </a:t>
            </a:r>
            <a:r>
              <a:rPr lang="ru-RU" altLang="ru-RU" sz="2400" dirty="0"/>
              <a:t>второй закон Кирхгофа – условие </a:t>
            </a:r>
            <a:r>
              <a:rPr lang="ru-RU" altLang="ru-RU" sz="2400" b="1" dirty="0">
                <a:sym typeface="Symbol" panose="05050102010706020507" pitchFamily="18" charset="2"/>
              </a:rPr>
              <a:t></a:t>
            </a:r>
            <a:r>
              <a:rPr lang="ru-RU" altLang="ru-RU" sz="2400" b="1" dirty="0"/>
              <a:t>ĥ =</a:t>
            </a:r>
            <a:r>
              <a:rPr lang="ru-RU" altLang="ru-RU" sz="2400" b="1" dirty="0" smtClean="0"/>
              <a:t>0.</a:t>
            </a:r>
            <a:endParaRPr lang="ru-RU" alt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51560" y="3037627"/>
            <a:ext cx="9128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/>
              <a:t>При введении поправки к расходу на участке следует учитывать направление движения воды на этом участке.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51560" y="4004344"/>
            <a:ext cx="989076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dirty="0"/>
              <a:t>Допускается невязка по внешнему контуру кольцевой сети в пределах 1,0-1,5 м, в отдельных кольцах многокольцевой сети 0,5-1,0 м. </a:t>
            </a:r>
          </a:p>
        </p:txBody>
      </p:sp>
    </p:spTree>
    <p:extLst>
      <p:ext uri="{BB962C8B-B14F-4D97-AF65-F5344CB8AC3E}">
        <p14:creationId xmlns:p14="http://schemas.microsoft.com/office/powerpoint/2010/main" val="29255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5836" y="929657"/>
            <a:ext cx="483916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 startAt="2"/>
            </a:pPr>
            <a:r>
              <a:rPr lang="ru-RU" altLang="ru-RU" sz="2800" dirty="0">
                <a:solidFill>
                  <a:srgbClr val="00B0F0"/>
                </a:solidFill>
              </a:rPr>
              <a:t>Метод М.М. Андрияшева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" y="176646"/>
            <a:ext cx="10424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Методы гидравлического </a:t>
            </a:r>
            <a:r>
              <a:rPr lang="ru-RU" sz="36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расчета</a:t>
            </a:r>
            <a:endParaRPr lang="ru-RU" sz="36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1560" y="1659086"/>
            <a:ext cx="103936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altLang="ru-RU" sz="2400" dirty="0"/>
              <a:t>подготовительные операции (определение точки схода, ориентировочных расходов, диаметров труб и потерь напора на участках) выполняются точно также как и при методе итерации. </a:t>
            </a:r>
            <a:endParaRPr lang="ru-RU" altLang="ru-RU" sz="2400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altLang="ru-RU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altLang="ru-RU" sz="2400" dirty="0"/>
              <a:t>увязка сети ведется не по отдельным кольцам, а по увязываемым  контурам, охватывающим целые группы колец, имеющих одинаковый знак </a:t>
            </a:r>
            <a:r>
              <a:rPr lang="ru-RU" altLang="ru-RU" sz="2400" dirty="0" smtClean="0"/>
              <a:t>невязки.</a:t>
            </a:r>
            <a:endParaRPr lang="ru-RU" sz="2400" dirty="0"/>
          </a:p>
          <a:p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8965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280" y="773281"/>
            <a:ext cx="106070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Величины </a:t>
            </a:r>
            <a:r>
              <a:rPr lang="ru-RU" sz="2400" dirty="0"/>
              <a:t>поправочных расходов рекомендуется определять по формуле:</a:t>
            </a:r>
          </a:p>
          <a:p>
            <a:pPr algn="ctr"/>
            <a:r>
              <a:rPr lang="ru-RU" sz="2400" dirty="0" err="1"/>
              <a:t>Δ</a:t>
            </a:r>
            <a:r>
              <a:rPr lang="ru-RU" sz="2400" i="1" dirty="0" err="1"/>
              <a:t>q</a:t>
            </a:r>
            <a:r>
              <a:rPr lang="ru-RU" sz="2400" dirty="0"/>
              <a:t> = </a:t>
            </a:r>
            <a:r>
              <a:rPr lang="ru-RU" sz="2400" i="1" dirty="0" err="1"/>
              <a:t>q</a:t>
            </a:r>
            <a:r>
              <a:rPr lang="ru-RU" sz="2400" baseline="-25000" dirty="0" err="1"/>
              <a:t>ср</a:t>
            </a:r>
            <a:r>
              <a:rPr lang="ru-RU" sz="2400" dirty="0" err="1"/>
              <a:t>Δ</a:t>
            </a:r>
            <a:r>
              <a:rPr lang="ru-RU" sz="2400" i="1" dirty="0" err="1"/>
              <a:t>h</a:t>
            </a:r>
            <a:r>
              <a:rPr lang="ru-RU" sz="2400" i="1" baseline="-25000" dirty="0" err="1"/>
              <a:t>n</a:t>
            </a:r>
            <a:r>
              <a:rPr lang="en-US" sz="2400" i="1" baseline="-25000" dirty="0"/>
              <a:t>    /</a:t>
            </a:r>
            <a:r>
              <a:rPr lang="ru-RU" sz="2400" dirty="0"/>
              <a:t>2∑</a:t>
            </a:r>
            <a:r>
              <a:rPr lang="ru-RU" sz="2400" i="1" dirty="0"/>
              <a:t>h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где </a:t>
            </a:r>
            <a:r>
              <a:rPr lang="ru-RU" sz="2400" i="1" dirty="0" err="1"/>
              <a:t>q</a:t>
            </a:r>
            <a:r>
              <a:rPr lang="ru-RU" sz="2400" baseline="-25000" dirty="0" err="1"/>
              <a:t>cp</a:t>
            </a:r>
            <a:r>
              <a:rPr lang="ru-RU" sz="2400" dirty="0"/>
              <a:t> = ∑</a:t>
            </a:r>
            <a:r>
              <a:rPr lang="ru-RU" sz="2400" i="1" dirty="0" err="1"/>
              <a:t>q</a:t>
            </a:r>
            <a:r>
              <a:rPr lang="ru-RU" sz="2400" i="1" baseline="-25000" dirty="0" err="1"/>
              <a:t>i</a:t>
            </a:r>
            <a:r>
              <a:rPr lang="ru-RU" sz="2400" dirty="0"/>
              <a:t>/</a:t>
            </a:r>
            <a:r>
              <a:rPr lang="ru-RU" sz="2400" i="1" dirty="0"/>
              <a:t>n</a:t>
            </a:r>
            <a:r>
              <a:rPr lang="ru-RU" sz="2400" dirty="0"/>
              <a:t> - среднее арифметическое значение расхода воды в контуре, включающее в себя </a:t>
            </a:r>
            <a:r>
              <a:rPr lang="ru-RU" sz="2400" i="1" dirty="0"/>
              <a:t>п </a:t>
            </a:r>
            <a:r>
              <a:rPr lang="ru-RU" sz="2400" dirty="0"/>
              <a:t>участков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∑</a:t>
            </a:r>
            <a:r>
              <a:rPr lang="ru-RU" sz="2400" i="1" dirty="0" err="1"/>
              <a:t>q</a:t>
            </a:r>
            <a:r>
              <a:rPr lang="ru-RU" sz="2400" i="1" baseline="-25000" dirty="0" err="1"/>
              <a:t>i</a:t>
            </a:r>
            <a:r>
              <a:rPr lang="ru-RU" sz="2400" dirty="0"/>
              <a:t> - арифметическая сумма расходов на всех участках контура; </a:t>
            </a:r>
            <a:r>
              <a:rPr lang="ru-RU" sz="2400" i="1" dirty="0"/>
              <a:t>п - </a:t>
            </a:r>
            <a:r>
              <a:rPr lang="ru-RU" sz="2400" dirty="0"/>
              <a:t>число участков контура; </a:t>
            </a:r>
            <a:endParaRPr lang="ru-RU" sz="2400" dirty="0" smtClean="0"/>
          </a:p>
          <a:p>
            <a:r>
              <a:rPr lang="ru-RU" sz="2400" dirty="0" smtClean="0"/>
              <a:t>∑</a:t>
            </a:r>
            <a:r>
              <a:rPr lang="ru-RU" sz="2400" i="1" dirty="0"/>
              <a:t>h</a:t>
            </a:r>
            <a:r>
              <a:rPr lang="ru-RU" sz="2400" dirty="0"/>
              <a:t> - арифметическая сумма потерь напора по всему контуру (без учета знака); </a:t>
            </a:r>
            <a:endParaRPr lang="ru-RU" sz="2400" dirty="0" smtClean="0"/>
          </a:p>
          <a:p>
            <a:r>
              <a:rPr lang="ru-RU" sz="2400" dirty="0" err="1" smtClean="0"/>
              <a:t>Δ</a:t>
            </a:r>
            <a:r>
              <a:rPr lang="ru-RU" sz="2400" i="1" dirty="0" err="1" smtClean="0"/>
              <a:t>h</a:t>
            </a:r>
            <a:r>
              <a:rPr lang="ru-RU" sz="2400" dirty="0"/>
              <a:t> - невязка в контуре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 smtClean="0"/>
              <a:t>	Быстрота </a:t>
            </a:r>
            <a:r>
              <a:rPr lang="ru-RU" sz="2400" dirty="0"/>
              <a:t>увязки сети этим методом зависит от правильности выбора увязываемого контура, что требует большого опыта проектировщика.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2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1" y="159556"/>
            <a:ext cx="8596668" cy="6525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533" y="812087"/>
            <a:ext cx="11074400" cy="462859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Цель гидравлического расчета:</a:t>
            </a:r>
            <a:r>
              <a:rPr lang="ru-RU" sz="2000" dirty="0" smtClean="0"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нахождение экономически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выгодных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диаметров сети, определении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потерь напора на участках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сети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и требуемого напора насосов второго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подъёма.</a:t>
            </a:r>
            <a:endParaRPr lang="ru-RU" sz="2000" b="1" dirty="0" smtClean="0">
              <a:solidFill>
                <a:srgbClr val="FF0000"/>
              </a:solidFill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Гидравлический расчет выполняется </a:t>
            </a:r>
            <a:r>
              <a:rPr lang="ru-RU" sz="2000" b="1" dirty="0" smtClean="0">
                <a:solidFill>
                  <a:srgbClr val="FF0000"/>
                </a:solidFill>
                <a:cs typeface="Aharoni" panose="02010803020104030203" pitchFamily="2" charset="-79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на расчетные случаи, которые зависят от схемы питания сети</a:t>
            </a:r>
            <a:r>
              <a:rPr lang="ru-RU" sz="2000" dirty="0" smtClean="0">
                <a:solidFill>
                  <a:schemeClr val="tx1"/>
                </a:solidFill>
                <a:cs typeface="Aharoni" panose="02010803020104030203" pitchFamily="2" charset="-79"/>
              </a:rPr>
              <a:t>.</a:t>
            </a:r>
            <a:endParaRPr lang="ru-RU" sz="2000" u="sng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Порядок проведения гидравлического расчета: </a:t>
            </a:r>
            <a:r>
              <a:rPr lang="ru-RU" sz="2000" dirty="0" smtClean="0">
                <a:solidFill>
                  <a:schemeClr val="tx1"/>
                </a:solidFill>
                <a:cs typeface="Aharoni" panose="02010803020104030203" pitchFamily="2" charset="-79"/>
              </a:rPr>
              <a:t>подготовительные работы, увязка.</a:t>
            </a:r>
            <a:endParaRPr lang="ru-RU" sz="2000" dirty="0" smtClean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B0F0"/>
                </a:solidFill>
                <a:cs typeface="Aharoni" panose="02010803020104030203" pitchFamily="2" charset="-79"/>
              </a:rPr>
              <a:t>Методы гидравлического расчета:</a:t>
            </a:r>
          </a:p>
          <a:p>
            <a:pPr marL="0" indent="0" algn="just">
              <a:buNone/>
            </a:pPr>
            <a:r>
              <a:rPr lang="ru-RU" sz="2000" dirty="0" smtClean="0"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Метод </a:t>
            </a:r>
            <a:r>
              <a:rPr lang="ru-RU" sz="2000" dirty="0" err="1" smtClean="0">
                <a:solidFill>
                  <a:schemeClr val="tx1"/>
                </a:solidFill>
                <a:cs typeface="Arial" pitchFamily="34" charset="0"/>
              </a:rPr>
              <a:t>интерации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 Лобачева-Кросса (последовательная увязка сети при соблюдении 1 закона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К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ирхгофа, расчет ведется в табличной форме);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Метод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Андрияшева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(увязка не </a:t>
            </a:r>
            <a:r>
              <a:rPr lang="ru-RU" sz="2000" dirty="0">
                <a:solidFill>
                  <a:schemeClr val="tx1"/>
                </a:solidFill>
                <a:cs typeface="Arial" pitchFamily="34" charset="0"/>
              </a:rPr>
              <a:t>по отдельным кольцам, а по увязываемым  контурам, </a:t>
            </a:r>
            <a:r>
              <a:rPr lang="ru-RU" sz="2000" dirty="0" smtClean="0">
                <a:solidFill>
                  <a:schemeClr val="tx1"/>
                </a:solidFill>
                <a:cs typeface="Arial" pitchFamily="34" charset="0"/>
              </a:rPr>
              <a:t>расчет ведется непосредственно на схеме). Требует большого опыта.</a:t>
            </a:r>
            <a:endParaRPr lang="ru-RU" sz="2000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66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574705"/>
            <a:ext cx="8596668" cy="6138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tx1"/>
                </a:solidFill>
              </a:rPr>
              <a:t>Благодарю за </a:t>
            </a:r>
            <a:r>
              <a:rPr lang="ru-RU" altLang="ru-RU" sz="2400" dirty="0" smtClean="0">
                <a:solidFill>
                  <a:schemeClr val="tx1"/>
                </a:solidFill>
              </a:rPr>
              <a:t>внимание!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786389"/>
            <a:ext cx="8596668" cy="278183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1600" dirty="0" smtClean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marL="0" indent="0" algn="ctr">
              <a:lnSpc>
                <a:spcPct val="80000"/>
              </a:lnSpc>
              <a:buNone/>
            </a:pPr>
            <a:endParaRPr lang="ru-RU" altLang="ru-RU" sz="1600" dirty="0"/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err="1" smtClean="0">
                <a:solidFill>
                  <a:schemeClr val="tx1"/>
                </a:solidFill>
              </a:rPr>
              <a:t>Еремеева</a:t>
            </a:r>
            <a:r>
              <a:rPr lang="ru-RU" altLang="ru-RU" sz="1600" dirty="0" smtClean="0">
                <a:solidFill>
                  <a:schemeClr val="tx1"/>
                </a:solidFill>
              </a:rPr>
              <a:t> Юлия  Николаевна</a:t>
            </a:r>
            <a:endParaRPr lang="ru-RU" altLang="ru-RU" sz="1600" dirty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chemeClr val="hlink"/>
                </a:solidFill>
              </a:rPr>
              <a:t>е</a:t>
            </a:r>
            <a:r>
              <a:rPr lang="en-US" altLang="ru-RU" sz="1600" dirty="0">
                <a:solidFill>
                  <a:schemeClr val="hlink"/>
                </a:solidFill>
              </a:rPr>
              <a:t>mail</a:t>
            </a:r>
            <a:r>
              <a:rPr lang="ru-RU" altLang="ru-RU" sz="1600" dirty="0" smtClean="0">
                <a:solidFill>
                  <a:schemeClr val="hlink"/>
                </a:solidFill>
              </a:rPr>
              <a:t>:</a:t>
            </a:r>
            <a:r>
              <a:rPr lang="en-US" altLang="ru-RU" sz="1600" dirty="0" smtClean="0">
                <a:solidFill>
                  <a:schemeClr val="hlink"/>
                </a:solidFill>
              </a:rPr>
              <a:t>yeremeyeva83@mail.ru</a:t>
            </a:r>
            <a:endParaRPr lang="en-US" altLang="ru-RU" sz="1600" dirty="0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chemeClr val="hlink"/>
                </a:solidFill>
              </a:rPr>
              <a:t>+</a:t>
            </a:r>
            <a:r>
              <a:rPr lang="ru-RU" altLang="ru-RU" sz="1600" dirty="0" smtClean="0">
                <a:solidFill>
                  <a:schemeClr val="hlink"/>
                </a:solidFill>
              </a:rPr>
              <a:t>7-</a:t>
            </a:r>
            <a:r>
              <a:rPr lang="en-US" altLang="ru-RU" sz="1600" dirty="0" smtClean="0">
                <a:solidFill>
                  <a:schemeClr val="hlink"/>
                </a:solidFill>
              </a:rPr>
              <a:t>705-505-04-09</a:t>
            </a:r>
            <a:endParaRPr lang="ru-RU" altLang="ru-RU" sz="1600" dirty="0">
              <a:solidFill>
                <a:schemeClr val="hlin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" b="24601"/>
          <a:stretch/>
        </p:blipFill>
        <p:spPr>
          <a:xfrm>
            <a:off x="3198136" y="1213263"/>
            <a:ext cx="3978438" cy="1951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2037" t="84330" r="-1" b="1"/>
          <a:stretch/>
        </p:blipFill>
        <p:spPr>
          <a:xfrm>
            <a:off x="3077097" y="3261663"/>
            <a:ext cx="4099477" cy="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1f69e3f5454bb80e1f637d6a4898515108a15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1498</TotalTime>
  <Words>1092</Words>
  <Application>Microsoft Office PowerPoint</Application>
  <PresentationFormat>Широкоэкранный</PresentationFormat>
  <Paragraphs>342</Paragraphs>
  <Slides>17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Aharoni</vt:lpstr>
      <vt:lpstr>Arial</vt:lpstr>
      <vt:lpstr>Calibri</vt:lpstr>
      <vt:lpstr>Symbol</vt:lpstr>
      <vt:lpstr>Times New Roman</vt:lpstr>
      <vt:lpstr>Trebuchet MS</vt:lpstr>
      <vt:lpstr>UniversalMath1 BT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Резюме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Julia_N</cp:lastModifiedBy>
  <cp:revision>133</cp:revision>
  <cp:lastPrinted>2020-07-14T09:26:30Z</cp:lastPrinted>
  <dcterms:created xsi:type="dcterms:W3CDTF">2016-11-29T19:09:54Z</dcterms:created>
  <dcterms:modified xsi:type="dcterms:W3CDTF">2021-02-03T16:07:41Z</dcterms:modified>
</cp:coreProperties>
</file>